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  <p:sldMasterId id="2147483659" r:id="rId2"/>
  </p:sldMasterIdLst>
  <p:notesMasterIdLst>
    <p:notesMasterId r:id="rId37"/>
  </p:notesMasterIdLst>
  <p:handoutMasterIdLst>
    <p:handoutMasterId r:id="rId38"/>
  </p:handout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12192000" cy="6858000"/>
  <p:notesSz cx="9296400" cy="70104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Source Sans Pro" panose="020B0503030403020204" pitchFamily="34" charset="0"/>
      <p:regular r:id="rId43"/>
      <p:bold r:id="rId44"/>
      <p:italic r:id="rId45"/>
      <p:boldItalic r:id="rId46"/>
    </p:embeddedFont>
    <p:embeddedFont>
      <p:font typeface="Verdana" panose="020B0604030504040204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7174B2-41ED-4CFB-A91A-96C300985533}">
  <a:tblStyle styleId="{777174B2-41ED-4CFB-A91A-96C30098553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6FA"/>
          </a:solidFill>
        </a:fill>
      </a:tcStyle>
    </a:wholeTbl>
    <a:band1H>
      <a:tcTxStyle/>
      <a:tcStyle>
        <a:tcBdr/>
        <a:fill>
          <a:solidFill>
            <a:srgbClr val="CCEDF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EDF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73FD49-578D-4D4F-B3BA-7A5575A2BA1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080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8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301" cy="35147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999" y="1"/>
            <a:ext cx="4028301" cy="35147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EB3EE736-B691-46CD-81AD-0358F37633E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924"/>
            <a:ext cx="4028301" cy="351476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999" y="6658924"/>
            <a:ext cx="4028301" cy="351476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056FCB95-20EE-444F-96C2-580F58086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4028440" cy="35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65812" y="1"/>
            <a:ext cx="4028440" cy="35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658665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65812" y="6658665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51" tIns="46575" rIns="93151" bIns="4657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0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t" anchorCtr="0">
            <a:noAutofit/>
          </a:bodyPr>
          <a:lstStyle/>
          <a:p>
            <a:pPr marL="0" indent="0"/>
            <a:r>
              <a:rPr lang="en-US"/>
              <a:t>This slides is an example of evidence pieces you would see for Standard 1.</a:t>
            </a:r>
            <a:endParaRPr/>
          </a:p>
          <a:p>
            <a:pPr marL="0" indent="0"/>
            <a:r>
              <a:rPr lang="en-US"/>
              <a:t>Not a check list, but a rubric for teachers to know what they should be doing to improve and meet the criteria for Standard 1.</a:t>
            </a:r>
            <a:endParaRPr/>
          </a:p>
          <a:p>
            <a:pPr marL="0" indent="0"/>
            <a:r>
              <a:rPr lang="en-US"/>
              <a:t>Has Possible Sources of Evidence for every Standard</a:t>
            </a:r>
            <a:endParaRPr/>
          </a:p>
          <a:p>
            <a:pPr marL="0" indent="0"/>
            <a:endParaRPr/>
          </a:p>
          <a:p>
            <a:pPr marL="0" indent="0"/>
            <a:endParaRPr/>
          </a:p>
        </p:txBody>
      </p:sp>
      <p:sp>
        <p:nvSpPr>
          <p:cNvPr id="171" name="Google Shape;171;p10:notes"/>
          <p:cNvSpPr txBox="1">
            <a:spLocks noGrp="1"/>
          </p:cNvSpPr>
          <p:nvPr>
            <p:ph type="sldNum" idx="12"/>
          </p:nvPr>
        </p:nvSpPr>
        <p:spPr>
          <a:xfrm>
            <a:off x="5265812" y="6658665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/>
              <a:t>10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t" anchorCtr="0">
            <a:noAutofit/>
          </a:bodyPr>
          <a:lstStyle/>
          <a:p>
            <a:pPr marL="0" indent="0"/>
            <a:r>
              <a:rPr lang="en-US"/>
              <a:t>This is conducted at the beginning of the year with everyone on an evaluation cycle to review the standards and indicators and mark where they are performing at this time.</a:t>
            </a:r>
            <a:endParaRPr/>
          </a:p>
          <a:p>
            <a:pPr marL="0" indent="0"/>
            <a:r>
              <a:rPr lang="en-US"/>
              <a:t>Will be marked again with follow up scores on the Summative at the end of the year.</a:t>
            </a:r>
            <a:endParaRPr/>
          </a:p>
        </p:txBody>
      </p:sp>
      <p:sp>
        <p:nvSpPr>
          <p:cNvPr id="178" name="Google Shape;178;p11:notes"/>
          <p:cNvSpPr txBox="1">
            <a:spLocks noGrp="1"/>
          </p:cNvSpPr>
          <p:nvPr>
            <p:ph type="sldNum" idx="12"/>
          </p:nvPr>
        </p:nvSpPr>
        <p:spPr>
          <a:xfrm>
            <a:off x="5265812" y="6658665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t" anchorCtr="0">
            <a:noAutofit/>
          </a:bodyPr>
          <a:lstStyle/>
          <a:p>
            <a:pPr marL="0" indent="0"/>
            <a:r>
              <a:rPr lang="en-US"/>
              <a:t>Example of form</a:t>
            </a:r>
            <a:endParaRPr/>
          </a:p>
        </p:txBody>
      </p:sp>
      <p:sp>
        <p:nvSpPr>
          <p:cNvPr id="187" name="Google Shape;187;p12:notes"/>
          <p:cNvSpPr txBox="1">
            <a:spLocks noGrp="1"/>
          </p:cNvSpPr>
          <p:nvPr>
            <p:ph type="sldNum" idx="12"/>
          </p:nvPr>
        </p:nvSpPr>
        <p:spPr>
          <a:xfrm>
            <a:off x="5265812" y="6658665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3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t" anchorCtr="0">
            <a:noAutofit/>
          </a:bodyPr>
          <a:lstStyle/>
          <a:p>
            <a:pPr marL="0" indent="0"/>
            <a:r>
              <a:rPr lang="en-US"/>
              <a:t>Work smarter not harder:</a:t>
            </a:r>
            <a:endParaRPr/>
          </a:p>
          <a:p>
            <a:pPr marL="0" indent="0"/>
            <a:r>
              <a:rPr lang="en-US"/>
              <a:t>Educators may work together to write their ISPs</a:t>
            </a:r>
            <a:endParaRPr/>
          </a:p>
          <a:p>
            <a:pPr marL="0" indent="0"/>
            <a:r>
              <a:rPr lang="en-US"/>
              <a:t>If the building has a focus for the year, you can choose a Standard/Indicator to match and teachers </a:t>
            </a:r>
            <a:r>
              <a:rPr lang="en-US" b="1" u="sng"/>
              <a:t>CAN</a:t>
            </a:r>
            <a:r>
              <a:rPr lang="en-US"/>
              <a:t> (not mandatory nor can you require) work together to write towards this goal for their individual  </a:t>
            </a:r>
            <a:endParaRPr/>
          </a:p>
          <a:p>
            <a:pPr marL="0" indent="0"/>
            <a:r>
              <a:rPr lang="en-US"/>
              <a:t>Use the Marzano, Hattie and Lemov research strategies provided</a:t>
            </a:r>
            <a:endParaRPr/>
          </a:p>
          <a:p>
            <a:pPr marL="0" indent="0"/>
            <a:r>
              <a:rPr lang="en-US"/>
              <a:t>District ISP MUST be the first one entered in OASYS – it states District Level</a:t>
            </a:r>
            <a:endParaRPr/>
          </a:p>
          <a:p>
            <a:pPr marL="0" indent="0"/>
            <a:r>
              <a:rPr lang="en-US"/>
              <a:t>Only need to write your goals, etc. on the first page as it will prepopulate to the Results page</a:t>
            </a:r>
            <a:endParaRPr/>
          </a:p>
          <a:p>
            <a:pPr marL="0" indent="0"/>
            <a:endParaRPr/>
          </a:p>
        </p:txBody>
      </p:sp>
      <p:sp>
        <p:nvSpPr>
          <p:cNvPr id="195" name="Google Shape;195;p13:notes"/>
          <p:cNvSpPr txBox="1">
            <a:spLocks noGrp="1"/>
          </p:cNvSpPr>
          <p:nvPr>
            <p:ph type="sldNum" idx="12"/>
          </p:nvPr>
        </p:nvSpPr>
        <p:spPr>
          <a:xfrm>
            <a:off x="5265812" y="6658665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5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t" anchorCtr="0">
            <a:noAutofit/>
          </a:bodyPr>
          <a:lstStyle/>
          <a:p>
            <a:pPr marL="0" indent="0"/>
            <a:r>
              <a:rPr lang="en-US"/>
              <a:t>Baseline &amp; Follow up scores are established for educators on a full evaluation cycle – Not T2 and T3</a:t>
            </a:r>
            <a:endParaRPr/>
          </a:p>
        </p:txBody>
      </p:sp>
      <p:sp>
        <p:nvSpPr>
          <p:cNvPr id="203" name="Google Shape;203;p15:notes"/>
          <p:cNvSpPr txBox="1">
            <a:spLocks noGrp="1"/>
          </p:cNvSpPr>
          <p:nvPr>
            <p:ph type="sldNum" idx="12"/>
          </p:nvPr>
        </p:nvSpPr>
        <p:spPr>
          <a:xfrm>
            <a:off x="5265812" y="6658665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6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t" anchorCtr="0">
            <a:noAutofit/>
          </a:bodyPr>
          <a:lstStyle/>
          <a:p>
            <a:pPr marL="0" indent="0"/>
            <a:r>
              <a:rPr lang="en-US"/>
              <a:t>Everyone must complete this form by October 13</a:t>
            </a:r>
            <a:r>
              <a:rPr lang="en-US" baseline="30000"/>
              <a:t>th</a:t>
            </a:r>
            <a:endParaRPr/>
          </a:p>
          <a:p>
            <a:pPr marL="0" indent="0"/>
            <a:r>
              <a:rPr lang="en-US"/>
              <a:t>Make sure to use this form and not the Results page</a:t>
            </a:r>
            <a:endParaRPr/>
          </a:p>
        </p:txBody>
      </p:sp>
      <p:sp>
        <p:nvSpPr>
          <p:cNvPr id="210" name="Google Shape;210;p16:notes"/>
          <p:cNvSpPr txBox="1">
            <a:spLocks noGrp="1"/>
          </p:cNvSpPr>
          <p:nvPr>
            <p:ph type="sldNum" idx="12"/>
          </p:nvPr>
        </p:nvSpPr>
        <p:spPr>
          <a:xfrm>
            <a:off x="5265812" y="6658665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7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t" anchorCtr="0">
            <a:noAutofit/>
          </a:bodyPr>
          <a:lstStyle/>
          <a:p>
            <a:pPr marL="0" indent="0"/>
            <a:r>
              <a:rPr lang="en-US"/>
              <a:t>Need to have or show all three Evidences to be placed in that category – Commitment, Practice and Impact</a:t>
            </a:r>
            <a:endParaRPr/>
          </a:p>
        </p:txBody>
      </p:sp>
      <p:sp>
        <p:nvSpPr>
          <p:cNvPr id="217" name="Google Shape;217;p17:notes"/>
          <p:cNvSpPr txBox="1">
            <a:spLocks noGrp="1"/>
          </p:cNvSpPr>
          <p:nvPr>
            <p:ph type="sldNum" idx="12"/>
          </p:nvPr>
        </p:nvSpPr>
        <p:spPr>
          <a:xfrm>
            <a:off x="5265812" y="6658665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8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25" name="Google Shape;225;p18:notes"/>
          <p:cNvSpPr txBox="1">
            <a:spLocks noGrp="1"/>
          </p:cNvSpPr>
          <p:nvPr>
            <p:ph type="sldNum" idx="12"/>
          </p:nvPr>
        </p:nvSpPr>
        <p:spPr>
          <a:xfrm>
            <a:off x="5265812" y="6658665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20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t" anchorCtr="0">
            <a:noAutofit/>
          </a:bodyPr>
          <a:lstStyle/>
          <a:p>
            <a:pPr marL="0" indent="0"/>
            <a:r>
              <a:rPr lang="en-US"/>
              <a:t>CIPD has a booklet they are updating on the assessments and examples of how to write the SGOs</a:t>
            </a:r>
            <a:endParaRPr/>
          </a:p>
          <a:p>
            <a:pPr marL="0" indent="0"/>
            <a:r>
              <a:rPr lang="en-US"/>
              <a:t>Teachers can reach out to their coordinators for help or with questions regarding the assessments</a:t>
            </a:r>
            <a:endParaRPr/>
          </a:p>
          <a:p>
            <a:pPr marL="0" indent="0"/>
            <a:endParaRPr/>
          </a:p>
        </p:txBody>
      </p:sp>
      <p:sp>
        <p:nvSpPr>
          <p:cNvPr id="235" name="Google Shape;235;p20:notes"/>
          <p:cNvSpPr txBox="1">
            <a:spLocks noGrp="1"/>
          </p:cNvSpPr>
          <p:nvPr>
            <p:ph type="sldNum" idx="12"/>
          </p:nvPr>
        </p:nvSpPr>
        <p:spPr>
          <a:xfrm>
            <a:off x="5265812" y="6658665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21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t" anchorCtr="0">
            <a:noAutofit/>
          </a:bodyPr>
          <a:lstStyle/>
          <a:p>
            <a:pPr marL="0" indent="0"/>
            <a:r>
              <a:rPr lang="en-US"/>
              <a:t>Teachers are responsible for completing these forms</a:t>
            </a:r>
            <a:endParaRPr/>
          </a:p>
          <a:p>
            <a:pPr marL="0" indent="0"/>
            <a:r>
              <a:rPr lang="en-US"/>
              <a:t>Results/Rationale: Teachers must write their percentage and then click the box that matches the %.  If they do not click the box, they will not receive a score on their summative.  </a:t>
            </a:r>
            <a:endParaRPr/>
          </a:p>
          <a:p>
            <a:pPr marL="0" indent="0"/>
            <a:r>
              <a:rPr lang="en-US"/>
              <a:t>Artifact  required for this form to verify their growth</a:t>
            </a:r>
            <a:endParaRPr/>
          </a:p>
          <a:p>
            <a:pPr marL="0" indent="0"/>
            <a:r>
              <a:rPr lang="en-US"/>
              <a:t>Rationale required – more than “my students met their   goal”</a:t>
            </a:r>
            <a:endParaRPr/>
          </a:p>
          <a:p>
            <a:pPr marL="0" indent="0"/>
            <a:r>
              <a:rPr lang="en-US"/>
              <a:t> </a:t>
            </a:r>
            <a:endParaRPr/>
          </a:p>
        </p:txBody>
      </p:sp>
      <p:sp>
        <p:nvSpPr>
          <p:cNvPr id="245" name="Google Shape;245;p21:notes"/>
          <p:cNvSpPr txBox="1">
            <a:spLocks noGrp="1"/>
          </p:cNvSpPr>
          <p:nvPr>
            <p:ph type="sldNum" idx="12"/>
          </p:nvPr>
        </p:nvSpPr>
        <p:spPr>
          <a:xfrm>
            <a:off x="5265812" y="6658665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51" tIns="46575" rIns="93151" bIns="4657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22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t" anchorCtr="0">
            <a:noAutofit/>
          </a:bodyPr>
          <a:lstStyle/>
          <a:p>
            <a:pPr marL="0" indent="0"/>
            <a:r>
              <a:rPr lang="en-US"/>
              <a:t>This is for P1 and P2, but can be added for other educators</a:t>
            </a:r>
            <a:endParaRPr/>
          </a:p>
        </p:txBody>
      </p:sp>
      <p:sp>
        <p:nvSpPr>
          <p:cNvPr id="255" name="Google Shape;255;p22:notes"/>
          <p:cNvSpPr txBox="1">
            <a:spLocks noGrp="1"/>
          </p:cNvSpPr>
          <p:nvPr>
            <p:ph type="sldNum" idx="12"/>
          </p:nvPr>
        </p:nvSpPr>
        <p:spPr>
          <a:xfrm>
            <a:off x="5265812" y="6658665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3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t" anchorCtr="0">
            <a:noAutofit/>
          </a:bodyPr>
          <a:lstStyle/>
          <a:p>
            <a:pPr marL="0" indent="0"/>
            <a:r>
              <a:rPr lang="en-US"/>
              <a:t>Example of the form the teacher completes – P1 and P2 only</a:t>
            </a:r>
            <a:endParaRPr/>
          </a:p>
        </p:txBody>
      </p:sp>
      <p:sp>
        <p:nvSpPr>
          <p:cNvPr id="264" name="Google Shape;264;p23:notes"/>
          <p:cNvSpPr txBox="1">
            <a:spLocks noGrp="1"/>
          </p:cNvSpPr>
          <p:nvPr>
            <p:ph type="sldNum" idx="12"/>
          </p:nvPr>
        </p:nvSpPr>
        <p:spPr>
          <a:xfrm>
            <a:off x="5265812" y="6658665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24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t" anchorCtr="0">
            <a:noAutofit/>
          </a:bodyPr>
          <a:lstStyle/>
          <a:p>
            <a:pPr marL="0" indent="0"/>
            <a:r>
              <a:rPr lang="en-US"/>
              <a:t>Comment Box example:  Give feedback and ask a guiding question and ask teacher to reply in Comment Box</a:t>
            </a:r>
            <a:endParaRPr/>
          </a:p>
        </p:txBody>
      </p:sp>
      <p:sp>
        <p:nvSpPr>
          <p:cNvPr id="272" name="Google Shape;272;p24:notes"/>
          <p:cNvSpPr txBox="1">
            <a:spLocks noGrp="1"/>
          </p:cNvSpPr>
          <p:nvPr>
            <p:ph type="sldNum" idx="12"/>
          </p:nvPr>
        </p:nvSpPr>
        <p:spPr>
          <a:xfrm>
            <a:off x="5265812" y="6658665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5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51" tIns="46575" rIns="93151" bIns="4657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81" name="Google Shape;28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51" tIns="46575" rIns="93151" bIns="4657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88" name="Google Shape;2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27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t" anchorCtr="0">
            <a:noAutofit/>
          </a:bodyPr>
          <a:lstStyle/>
          <a:p>
            <a:pPr marL="0" indent="0"/>
            <a:r>
              <a:rPr lang="en-US"/>
              <a:t>Marked at the beginning of the year on the Pre-Evaluation Conference Form and marked again for a score on the summative.</a:t>
            </a:r>
            <a:endParaRPr/>
          </a:p>
        </p:txBody>
      </p:sp>
      <p:sp>
        <p:nvSpPr>
          <p:cNvPr id="295" name="Google Shape;295;p27:notes"/>
          <p:cNvSpPr txBox="1">
            <a:spLocks noGrp="1"/>
          </p:cNvSpPr>
          <p:nvPr>
            <p:ph type="sldNum" idx="12"/>
          </p:nvPr>
        </p:nvSpPr>
        <p:spPr>
          <a:xfrm>
            <a:off x="5265812" y="6658665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28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t" anchorCtr="0">
            <a:noAutofit/>
          </a:bodyPr>
          <a:lstStyle/>
          <a:p>
            <a:pPr marL="0" indent="0"/>
            <a:r>
              <a:rPr lang="en-US"/>
              <a:t>Majority of educators in 16/17 achieved a 4 or 5 on both ISPs.</a:t>
            </a:r>
            <a:endParaRPr/>
          </a:p>
        </p:txBody>
      </p:sp>
      <p:sp>
        <p:nvSpPr>
          <p:cNvPr id="302" name="Google Shape;302;p28:notes"/>
          <p:cNvSpPr txBox="1">
            <a:spLocks noGrp="1"/>
          </p:cNvSpPr>
          <p:nvPr>
            <p:ph type="sldNum" idx="12"/>
          </p:nvPr>
        </p:nvSpPr>
        <p:spPr>
          <a:xfrm>
            <a:off x="5265812" y="6658665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29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t" anchorCtr="0">
            <a:noAutofit/>
          </a:bodyPr>
          <a:lstStyle/>
          <a:p>
            <a:pPr marL="0" indent="0"/>
            <a:r>
              <a:rPr lang="en-US"/>
              <a:t>Reminder – they receive their points based on their Overall RESULTS – not on the results towards their goal. </a:t>
            </a:r>
            <a:endParaRPr/>
          </a:p>
          <a:p>
            <a:pPr marL="0" indent="0"/>
            <a:r>
              <a:rPr lang="en-US"/>
              <a:t>If they wrote a goal for 80% student growth and only 60% showed growth they would still receive 7.5 pts as they met the goal stated above that the district set.  If they wrote a goal for 50% growth and attained 75% - they would receive 7.5 points</a:t>
            </a:r>
            <a:endParaRPr/>
          </a:p>
          <a:p>
            <a:pPr marL="0" indent="0"/>
            <a:endParaRPr/>
          </a:p>
          <a:p>
            <a:pPr marL="0" indent="0"/>
            <a:r>
              <a:rPr lang="en-US"/>
              <a:t>Majority of teachers in 16/17 made “Exceptional Growth”</a:t>
            </a:r>
            <a:endParaRPr/>
          </a:p>
        </p:txBody>
      </p:sp>
      <p:sp>
        <p:nvSpPr>
          <p:cNvPr id="310" name="Google Shape;310;p29:notes"/>
          <p:cNvSpPr txBox="1">
            <a:spLocks noGrp="1"/>
          </p:cNvSpPr>
          <p:nvPr>
            <p:ph type="sldNum" idx="12"/>
          </p:nvPr>
        </p:nvSpPr>
        <p:spPr>
          <a:xfrm>
            <a:off x="5265812" y="6658665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30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t" anchorCtr="0">
            <a:noAutofit/>
          </a:bodyPr>
          <a:lstStyle/>
          <a:p>
            <a:pPr marL="0" indent="0"/>
            <a:r>
              <a:rPr lang="en-US"/>
              <a:t>Majority of the educators in 16/17 achieved Proficient status</a:t>
            </a:r>
            <a:endParaRPr/>
          </a:p>
        </p:txBody>
      </p:sp>
      <p:sp>
        <p:nvSpPr>
          <p:cNvPr id="317" name="Google Shape;317;p30:notes"/>
          <p:cNvSpPr txBox="1">
            <a:spLocks noGrp="1"/>
          </p:cNvSpPr>
          <p:nvPr>
            <p:ph type="sldNum" idx="12"/>
          </p:nvPr>
        </p:nvSpPr>
        <p:spPr>
          <a:xfrm>
            <a:off x="5265812" y="6658665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1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51" tIns="46575" rIns="93151" bIns="4657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3" name="Google Shape;32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t" anchorCtr="0">
            <a:noAutofit/>
          </a:bodyPr>
          <a:lstStyle/>
          <a:p>
            <a:pPr marL="0" indent="0"/>
            <a:r>
              <a:rPr lang="en-US"/>
              <a:t>We piloted the Missouri Model </a:t>
            </a:r>
            <a:endParaRPr/>
          </a:p>
          <a:p>
            <a:pPr marL="0" indent="0"/>
            <a:r>
              <a:rPr lang="en-US"/>
              <a:t>We use the Missouri model with a few minor changes</a:t>
            </a:r>
            <a:endParaRPr/>
          </a:p>
          <a:p>
            <a:pPr marL="0" indent="0"/>
            <a:r>
              <a:rPr lang="en-US"/>
              <a:t>ESSA – Federal govt gave every state the choice to include student growth on evaluations – MO chose to include so we have SGOs</a:t>
            </a:r>
            <a:endParaRPr/>
          </a:p>
        </p:txBody>
      </p:sp>
      <p:sp>
        <p:nvSpPr>
          <p:cNvPr id="112" name="Google Shape;112;p2:notes"/>
          <p:cNvSpPr txBox="1">
            <a:spLocks noGrp="1"/>
          </p:cNvSpPr>
          <p:nvPr>
            <p:ph type="sldNum" idx="12"/>
          </p:nvPr>
        </p:nvSpPr>
        <p:spPr>
          <a:xfrm>
            <a:off x="5265812" y="6658665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2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51" tIns="46575" rIns="93151" bIns="4657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8" name="Google Shape;32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3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51" tIns="46575" rIns="93151" bIns="4657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34" name="Google Shape;33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4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51" tIns="46575" rIns="93151" bIns="4657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41" name="Google Shape;34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35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t" anchorCtr="0">
            <a:noAutofit/>
          </a:bodyPr>
          <a:lstStyle/>
          <a:p>
            <a:pPr marL="0" indent="0"/>
            <a:r>
              <a:rPr lang="en-US"/>
              <a:t>This slides shows them to click on the + to open forms and then where the forms are once they do</a:t>
            </a:r>
            <a:endParaRPr/>
          </a:p>
        </p:txBody>
      </p:sp>
      <p:sp>
        <p:nvSpPr>
          <p:cNvPr id="349" name="Google Shape;349;p35:notes"/>
          <p:cNvSpPr txBox="1">
            <a:spLocks noGrp="1"/>
          </p:cNvSpPr>
          <p:nvPr>
            <p:ph type="sldNum" idx="12"/>
          </p:nvPr>
        </p:nvSpPr>
        <p:spPr>
          <a:xfrm>
            <a:off x="5265812" y="6658665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7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51" tIns="46575" rIns="93151" bIns="4657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58" name="Google Shape;35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6" name="Google Shape;126;p4:notes"/>
          <p:cNvSpPr txBox="1">
            <a:spLocks noGrp="1"/>
          </p:cNvSpPr>
          <p:nvPr>
            <p:ph type="sldNum" idx="12"/>
          </p:nvPr>
        </p:nvSpPr>
        <p:spPr>
          <a:xfrm>
            <a:off x="5265812" y="6658665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51" tIns="46575" rIns="93151" bIns="4657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51" tIns="46575" rIns="93151" bIns="4657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51" tIns="46575" rIns="93151" bIns="4657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51" tIns="46575" rIns="93151" bIns="4657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3" name="Google Shape;163;p9:notes"/>
          <p:cNvSpPr txBox="1">
            <a:spLocks noGrp="1"/>
          </p:cNvSpPr>
          <p:nvPr>
            <p:ph type="sldNum" idx="12"/>
          </p:nvPr>
        </p:nvSpPr>
        <p:spPr>
          <a:xfrm>
            <a:off x="5265812" y="6658665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46575" rIns="93151" bIns="46575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02158"/>
            <a:ext cx="12278008" cy="3211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1731522" y="609600"/>
            <a:ext cx="10460477" cy="90645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609600"/>
            <a:ext cx="1731523" cy="906455"/>
          </a:xfrm>
          <a:prstGeom prst="rect">
            <a:avLst/>
          </a:prstGeom>
          <a:solidFill>
            <a:srgbClr val="F0B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2041160" y="753228"/>
            <a:ext cx="9379682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2041160" y="1834166"/>
            <a:ext cx="9379682" cy="4046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005" y="5579279"/>
            <a:ext cx="1890169" cy="79768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0780375" y="6050603"/>
            <a:ext cx="1418107" cy="80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609600" y="269288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ubTitle" idx="1"/>
          </p:nvPr>
        </p:nvSpPr>
        <p:spPr>
          <a:xfrm>
            <a:off x="609599" y="4087203"/>
            <a:ext cx="10970684" cy="725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/>
          <a:lstStyle>
            <a:lvl1pPr marR="0" lvl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1731522" y="4422315"/>
            <a:ext cx="10460477" cy="90645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4422315"/>
            <a:ext cx="1731523" cy="906455"/>
          </a:xfrm>
          <a:prstGeom prst="rect">
            <a:avLst/>
          </a:prstGeom>
          <a:solidFill>
            <a:srgbClr val="F0B31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3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313493"/>
            <a:ext cx="12278008" cy="32116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042588" y="4614342"/>
            <a:ext cx="9613859" cy="39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>
            <a:spLocks noGrp="1"/>
          </p:cNvSpPr>
          <p:nvPr>
            <p:ph type="pic" idx="2"/>
          </p:nvPr>
        </p:nvSpPr>
        <p:spPr>
          <a:xfrm>
            <a:off x="1731521" y="1"/>
            <a:ext cx="9120761" cy="4371658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784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2042585" y="4936123"/>
            <a:ext cx="9613862" cy="622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918" y="5646881"/>
            <a:ext cx="1890169" cy="79768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0852282" y="6031384"/>
            <a:ext cx="1340285" cy="82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-2" y="2869895"/>
            <a:ext cx="12192002" cy="1090788"/>
          </a:xfrm>
          <a:prstGeom prst="rect">
            <a:avLst/>
          </a:prstGeom>
          <a:solidFill>
            <a:srgbClr val="262626"/>
          </a:solidFill>
          <a:ln>
            <a:noFill/>
          </a:ln>
          <a:effectLst>
            <a:outerShdw blurRad="50800" dist="76200" dir="5400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10437811" y="2869895"/>
            <a:ext cx="1751012" cy="1090788"/>
          </a:xfrm>
          <a:prstGeom prst="rect">
            <a:avLst/>
          </a:prstGeom>
          <a:solidFill>
            <a:srgbClr val="F0B31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322" y="1139061"/>
            <a:ext cx="3094010" cy="130572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0797702" y="6031384"/>
            <a:ext cx="1391121" cy="82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 txBox="1"/>
          <p:nvPr/>
        </p:nvSpPr>
        <p:spPr>
          <a:xfrm>
            <a:off x="10585824" y="6119390"/>
            <a:ext cx="835016" cy="393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2041160" y="2336873"/>
            <a:ext cx="307003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2060536" y="3022673"/>
            <a:ext cx="3049702" cy="231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3"/>
          </p:nvPr>
        </p:nvSpPr>
        <p:spPr>
          <a:xfrm>
            <a:off x="5336239" y="233687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4"/>
          </p:nvPr>
        </p:nvSpPr>
        <p:spPr>
          <a:xfrm>
            <a:off x="5325684" y="3022673"/>
            <a:ext cx="3063240" cy="231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5"/>
          </p:nvPr>
        </p:nvSpPr>
        <p:spPr>
          <a:xfrm>
            <a:off x="8604370" y="2336873"/>
            <a:ext cx="30700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6"/>
          </p:nvPr>
        </p:nvSpPr>
        <p:spPr>
          <a:xfrm>
            <a:off x="8604370" y="3022673"/>
            <a:ext cx="3070025" cy="231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Google Shape;41;p5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02158"/>
            <a:ext cx="12278008" cy="321164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/>
          <p:nvPr/>
        </p:nvSpPr>
        <p:spPr>
          <a:xfrm>
            <a:off x="1731522" y="609600"/>
            <a:ext cx="10460477" cy="90645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0" y="609600"/>
            <a:ext cx="1731523" cy="906455"/>
          </a:xfrm>
          <a:prstGeom prst="rect">
            <a:avLst/>
          </a:prstGeom>
          <a:solidFill>
            <a:srgbClr val="F0B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2041160" y="753228"/>
            <a:ext cx="9379682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918" y="5646881"/>
            <a:ext cx="1890169" cy="797686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10758791" y="6031259"/>
            <a:ext cx="1433208" cy="826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/>
          <p:nvPr/>
        </p:nvSpPr>
        <p:spPr>
          <a:xfrm>
            <a:off x="-2" y="2869895"/>
            <a:ext cx="12192002" cy="1090788"/>
          </a:xfrm>
          <a:prstGeom prst="rect">
            <a:avLst/>
          </a:prstGeom>
          <a:solidFill>
            <a:srgbClr val="262626"/>
          </a:solidFill>
          <a:ln>
            <a:noFill/>
          </a:ln>
          <a:effectLst>
            <a:outerShdw blurRad="50800" dist="76200" dir="5400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10437811" y="2869895"/>
            <a:ext cx="1751012" cy="1090788"/>
          </a:xfrm>
          <a:prstGeom prst="rect">
            <a:avLst/>
          </a:prstGeom>
          <a:solidFill>
            <a:srgbClr val="F0B31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2" name="Google Shape;5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322" y="1139061"/>
            <a:ext cx="3094010" cy="130572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10797702" y="6031384"/>
            <a:ext cx="1391121" cy="82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6" descr="HD-ShadowLo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4741761"/>
            <a:ext cx="12278008" cy="32116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6"/>
          <p:cNvSpPr txBox="1"/>
          <p:nvPr/>
        </p:nvSpPr>
        <p:spPr>
          <a:xfrm>
            <a:off x="10585824" y="6119390"/>
            <a:ext cx="835016" cy="393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2098358" y="1162794"/>
            <a:ext cx="9107906" cy="2605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1731522" y="4422315"/>
            <a:ext cx="10460477" cy="90645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0" y="4422315"/>
            <a:ext cx="1731523" cy="906455"/>
          </a:xfrm>
          <a:prstGeom prst="rect">
            <a:avLst/>
          </a:prstGeom>
          <a:solidFill>
            <a:srgbClr val="F0B31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 txBox="1"/>
          <p:nvPr/>
        </p:nvSpPr>
        <p:spPr>
          <a:xfrm>
            <a:off x="2041160" y="4565943"/>
            <a:ext cx="9379682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ource Sans Pro"/>
              <a:buNone/>
            </a:pPr>
            <a:r>
              <a:rPr lang="en-US"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Placeholder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4918" y="5646881"/>
            <a:ext cx="1890169" cy="79768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10871246" y="6031384"/>
            <a:ext cx="1320829" cy="82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2215087" y="609598"/>
            <a:ext cx="8718877" cy="303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"/>
          </p:nvPr>
        </p:nvSpPr>
        <p:spPr>
          <a:xfrm>
            <a:off x="6206247" y="3653379"/>
            <a:ext cx="4439851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/>
          <p:nvPr/>
        </p:nvSpPr>
        <p:spPr>
          <a:xfrm>
            <a:off x="1670803" y="74811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n-US" sz="72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67" name="Google Shape;67;p8"/>
          <p:cNvSpPr txBox="1"/>
          <p:nvPr/>
        </p:nvSpPr>
        <p:spPr>
          <a:xfrm>
            <a:off x="10750040" y="30335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n-US" sz="72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pic>
        <p:nvPicPr>
          <p:cNvPr id="68" name="Google Shape;68;p8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314873"/>
            <a:ext cx="12278008" cy="32116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8"/>
          <p:cNvSpPr/>
          <p:nvPr/>
        </p:nvSpPr>
        <p:spPr>
          <a:xfrm>
            <a:off x="1731522" y="4422315"/>
            <a:ext cx="10460477" cy="90645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4422315"/>
            <a:ext cx="1731523" cy="906455"/>
          </a:xfrm>
          <a:prstGeom prst="rect">
            <a:avLst/>
          </a:prstGeom>
          <a:solidFill>
            <a:srgbClr val="F0B31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8"/>
          <p:cNvSpPr txBox="1"/>
          <p:nvPr/>
        </p:nvSpPr>
        <p:spPr>
          <a:xfrm>
            <a:off x="2041160" y="4565943"/>
            <a:ext cx="9379682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ource Sans Pro"/>
              <a:buNone/>
            </a:pPr>
            <a:r>
              <a:rPr lang="en-US"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Placeholder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918" y="5646881"/>
            <a:ext cx="1890169" cy="79768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10871246" y="6031384"/>
            <a:ext cx="1320829" cy="82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>
            <a:spLocks noGrp="1"/>
          </p:cNvSpPr>
          <p:nvPr>
            <p:ph type="body" idx="1"/>
          </p:nvPr>
        </p:nvSpPr>
        <p:spPr>
          <a:xfrm>
            <a:off x="2041160" y="4297503"/>
            <a:ext cx="304970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9"/>
          <p:cNvSpPr>
            <a:spLocks noGrp="1"/>
          </p:cNvSpPr>
          <p:nvPr>
            <p:ph type="pic" idx="2"/>
          </p:nvPr>
        </p:nvSpPr>
        <p:spPr>
          <a:xfrm>
            <a:off x="2041160" y="2336873"/>
            <a:ext cx="3049705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3"/>
          </p:nvPr>
        </p:nvSpPr>
        <p:spPr>
          <a:xfrm>
            <a:off x="2041160" y="4873765"/>
            <a:ext cx="3049705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4"/>
          </p:nvPr>
        </p:nvSpPr>
        <p:spPr>
          <a:xfrm>
            <a:off x="5306313" y="429750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9"/>
          <p:cNvSpPr>
            <a:spLocks noGrp="1"/>
          </p:cNvSpPr>
          <p:nvPr>
            <p:ph type="pic" idx="5"/>
          </p:nvPr>
        </p:nvSpPr>
        <p:spPr>
          <a:xfrm>
            <a:off x="5306312" y="2336873"/>
            <a:ext cx="3063240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body" idx="6"/>
          </p:nvPr>
        </p:nvSpPr>
        <p:spPr>
          <a:xfrm>
            <a:off x="5304959" y="4873764"/>
            <a:ext cx="3067297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body" idx="7"/>
          </p:nvPr>
        </p:nvSpPr>
        <p:spPr>
          <a:xfrm>
            <a:off x="8591520" y="4297503"/>
            <a:ext cx="306350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9"/>
          <p:cNvSpPr>
            <a:spLocks noGrp="1"/>
          </p:cNvSpPr>
          <p:nvPr>
            <p:ph type="pic" idx="8"/>
          </p:nvPr>
        </p:nvSpPr>
        <p:spPr>
          <a:xfrm>
            <a:off x="8591519" y="2336873"/>
            <a:ext cx="3063505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body" idx="9"/>
          </p:nvPr>
        </p:nvSpPr>
        <p:spPr>
          <a:xfrm>
            <a:off x="8591395" y="4873762"/>
            <a:ext cx="3067563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4" name="Google Shape;84;p9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02158"/>
            <a:ext cx="12278008" cy="32116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"/>
          <p:cNvSpPr/>
          <p:nvPr/>
        </p:nvSpPr>
        <p:spPr>
          <a:xfrm>
            <a:off x="1731522" y="609600"/>
            <a:ext cx="10460477" cy="90645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9"/>
          <p:cNvSpPr/>
          <p:nvPr/>
        </p:nvSpPr>
        <p:spPr>
          <a:xfrm>
            <a:off x="0" y="609600"/>
            <a:ext cx="1731523" cy="906455"/>
          </a:xfrm>
          <a:prstGeom prst="rect">
            <a:avLst/>
          </a:prstGeom>
          <a:solidFill>
            <a:srgbClr val="F0B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title"/>
          </p:nvPr>
        </p:nvSpPr>
        <p:spPr>
          <a:xfrm>
            <a:off x="2041160" y="753228"/>
            <a:ext cx="9379682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8" name="Google Shape;8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005" y="5579279"/>
            <a:ext cx="1890169" cy="79768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9"/>
          <p:cNvSpPr txBox="1">
            <a:spLocks noGrp="1"/>
          </p:cNvSpPr>
          <p:nvPr>
            <p:ph type="sldNum" idx="12"/>
          </p:nvPr>
        </p:nvSpPr>
        <p:spPr>
          <a:xfrm>
            <a:off x="10832260" y="6031384"/>
            <a:ext cx="1359740" cy="82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title"/>
          </p:nvPr>
        </p:nvSpPr>
        <p:spPr>
          <a:xfrm>
            <a:off x="609600" y="269288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0"/>
          <p:cNvSpPr txBox="1">
            <a:spLocks noGrp="1"/>
          </p:cNvSpPr>
          <p:nvPr>
            <p:ph type="subTitle" idx="1"/>
          </p:nvPr>
        </p:nvSpPr>
        <p:spPr>
          <a:xfrm>
            <a:off x="609599" y="4087203"/>
            <a:ext cx="10970684" cy="725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/>
          <a:lstStyle>
            <a:lvl1pPr marR="0" lvl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8C6DD"/>
            </a:gs>
            <a:gs pos="33000">
              <a:srgbClr val="6CAEDF"/>
            </a:gs>
            <a:gs pos="100000">
              <a:srgbClr val="0A2161"/>
            </a:gs>
          </a:gsLst>
          <a:lin ang="135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FEFEF"/>
            </a:gs>
            <a:gs pos="33000">
              <a:srgbClr val="6CAEDF"/>
            </a:gs>
            <a:gs pos="100000">
              <a:srgbClr val="908989"/>
            </a:gs>
          </a:gsLst>
          <a:lin ang="13500000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mlandess@kcpublicschools.or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mlandess@kcpublicschools.or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bnace@kcpublicschools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>
            <a:spLocks noGrp="1"/>
          </p:cNvSpPr>
          <p:nvPr>
            <p:ph type="title"/>
          </p:nvPr>
        </p:nvSpPr>
        <p:spPr>
          <a:xfrm>
            <a:off x="2041160" y="753228"/>
            <a:ext cx="9379682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Kansas City Public Schools</a:t>
            </a: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3"/>
          <p:cNvSpPr txBox="1">
            <a:spLocks noGrp="1"/>
          </p:cNvSpPr>
          <p:nvPr>
            <p:ph type="body" idx="1"/>
          </p:nvPr>
        </p:nvSpPr>
        <p:spPr>
          <a:xfrm>
            <a:off x="2041160" y="1834166"/>
            <a:ext cx="9379682" cy="4046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6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Educator Evaluation System 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6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2020-2021</a:t>
            </a:r>
            <a:endParaRPr sz="6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/>
        </p:nvSpPr>
        <p:spPr>
          <a:xfrm>
            <a:off x="2087880" y="777240"/>
            <a:ext cx="98450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Possible Sources of Evidence – Ex. Standard 2</a:t>
            </a:r>
            <a:endParaRPr sz="36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06702" y="-295512"/>
            <a:ext cx="5098603" cy="8372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>
            <a:spLocks noGrp="1"/>
          </p:cNvSpPr>
          <p:nvPr>
            <p:ph type="body" idx="6"/>
          </p:nvPr>
        </p:nvSpPr>
        <p:spPr>
          <a:xfrm>
            <a:off x="2041150" y="1524000"/>
            <a:ext cx="9144900" cy="47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evaluator and teacher will conduct an initial assessment  together on all standards and indicators.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Mark each standard on the form:</a:t>
            </a:r>
            <a:endParaRPr sz="1800"/>
          </a:p>
          <a:p>
            <a:pPr marL="12573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Meets Expectation 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checking this box for a standard indicates that performance in this area meets the expectation of the administrator/district at the present time.</a:t>
            </a:r>
            <a:endParaRPr sz="1800"/>
          </a:p>
          <a:p>
            <a:pPr marL="12573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Growth Opportunity 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checking this box for a standard might possibly result in an indicator from this standard being selected as an opportunity for growth and documented in the Individual Support Plan.</a:t>
            </a:r>
            <a:endParaRPr sz="1800"/>
          </a:p>
          <a:p>
            <a:pPr marL="12573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Area of Concern 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checking this box for a standard results in a Professional Growth Plan (PGP) for this standard meaning that growth in this area is both necessary and required for continued employment.</a:t>
            </a:r>
            <a:endParaRPr sz="1800"/>
          </a:p>
        </p:txBody>
      </p:sp>
      <p:sp>
        <p:nvSpPr>
          <p:cNvPr id="181" name="Google Shape;181;p23"/>
          <p:cNvSpPr txBox="1">
            <a:spLocks noGrp="1"/>
          </p:cNvSpPr>
          <p:nvPr>
            <p:ph type="title"/>
          </p:nvPr>
        </p:nvSpPr>
        <p:spPr>
          <a:xfrm>
            <a:off x="2041150" y="610751"/>
            <a:ext cx="93798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Pre-Evaluation Review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3"/>
          <p:cNvSpPr txBox="1">
            <a:spLocks noGrp="1"/>
          </p:cNvSpPr>
          <p:nvPr>
            <p:ph type="sldNum" idx="12"/>
          </p:nvPr>
        </p:nvSpPr>
        <p:spPr>
          <a:xfrm>
            <a:off x="10758791" y="6031259"/>
            <a:ext cx="1433208" cy="826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Page </a:t>
            </a:r>
            <a:fld id="{00000000-1234-1234-1234-123412341234}" type="slidenum"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" y="143628"/>
            <a:ext cx="2054530" cy="1835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>
            <a:spLocks noGrp="1"/>
          </p:cNvSpPr>
          <p:nvPr>
            <p:ph type="title"/>
          </p:nvPr>
        </p:nvSpPr>
        <p:spPr>
          <a:xfrm>
            <a:off x="2041160" y="753228"/>
            <a:ext cx="9379682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Pre-Evaluation Review Form on OASYS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78" y="114212"/>
            <a:ext cx="1963082" cy="175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50920" y="1625954"/>
            <a:ext cx="5181600" cy="5150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>
            <a:spLocks noGrp="1"/>
          </p:cNvSpPr>
          <p:nvPr>
            <p:ph type="body" idx="1"/>
          </p:nvPr>
        </p:nvSpPr>
        <p:spPr>
          <a:xfrm>
            <a:off x="1781987" y="4612452"/>
            <a:ext cx="96138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Individual Support Plan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5"/>
          <p:cNvSpPr txBox="1">
            <a:spLocks noGrp="1"/>
          </p:cNvSpPr>
          <p:nvPr>
            <p:ph type="sldNum" idx="12"/>
          </p:nvPr>
        </p:nvSpPr>
        <p:spPr>
          <a:xfrm>
            <a:off x="10852282" y="6031384"/>
            <a:ext cx="1340285" cy="82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Page </a:t>
            </a:r>
            <a:fld id="{00000000-1234-1234-1234-123412341234}" type="slidenum"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1722474" y="-5179"/>
            <a:ext cx="10485333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Every certified staff will write </a:t>
            </a:r>
            <a:r>
              <a:rPr lang="en-US" sz="3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Individual Support Plan (ISP) at the beginning of the year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914400" marR="0"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</a:pPr>
            <a:r>
              <a:rPr lang="en-US" sz="2400" b="0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ISP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800" b="1" i="0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16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Teachers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– Standard 2.4: Student Learning, Growth and Development: </a:t>
            </a:r>
            <a:endParaRPr lang="en-US" sz="16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                                  Differentiated Lesson Design</a:t>
            </a:r>
          </a:p>
          <a:p>
            <a:endParaRPr lang="en-US" sz="1600" b="1" dirty="0"/>
          </a:p>
          <a:p>
            <a:r>
              <a:rPr lang="en-US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          </a:t>
            </a:r>
            <a:r>
              <a:rPr lang="en-US" sz="1600" b="1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Counselors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4.4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Leadership and Advocacy: Program Leadership</a:t>
            </a:r>
          </a:p>
          <a:p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09700" marR="0"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</a:pPr>
            <a:r>
              <a:rPr lang="en-US" sz="1600" b="1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Library Media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- 6.2: Technology Integration: Knowledge of Technology</a:t>
            </a:r>
          </a:p>
          <a:p>
            <a:pPr marL="1409700" marR="0"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</a:pPr>
            <a:endParaRPr lang="en-US" sz="1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09700" marR="0"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</a:pPr>
            <a:r>
              <a:rPr lang="en-US" sz="1600" b="1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KC Plus Residents /Teaching Methods Coach</a:t>
            </a:r>
            <a:r>
              <a:rPr lang="en-US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- 4.1: Data: Knowledge and communication of data analysis</a:t>
            </a:r>
          </a:p>
          <a:p>
            <a:pPr marL="1409700" marR="0"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</a:pPr>
            <a:endParaRPr lang="en-US"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09700" marR="0"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</a:pPr>
            <a:r>
              <a:rPr lang="en-US" sz="1600" b="1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Resource Teacher</a:t>
            </a:r>
            <a:r>
              <a:rPr lang="en-US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2.2: Coaching skills, development of a coaching plan</a:t>
            </a:r>
            <a:endParaRPr sz="16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>
            <a:spLocks noGrp="1"/>
          </p:cNvSpPr>
          <p:nvPr>
            <p:ph type="title"/>
          </p:nvPr>
        </p:nvSpPr>
        <p:spPr>
          <a:xfrm>
            <a:off x="2041160" y="753228"/>
            <a:ext cx="9379682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Establishing Baseline and Follow up Score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6"/>
          <p:cNvSpPr txBox="1"/>
          <p:nvPr/>
        </p:nvSpPr>
        <p:spPr>
          <a:xfrm>
            <a:off x="990600" y="2098763"/>
            <a:ext cx="10652760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Baseline score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established at the beginning of the year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Follow up score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established on the Summative Evaluation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cores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 determined using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Growth Guides and Possible Sources of Evidence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cores can be determined by the principal or between the principal and the staff member in a collaborative, professional conversation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>
            <a:spLocks noGrp="1"/>
          </p:cNvSpPr>
          <p:nvPr>
            <p:ph type="title"/>
          </p:nvPr>
        </p:nvSpPr>
        <p:spPr>
          <a:xfrm>
            <a:off x="2041160" y="753228"/>
            <a:ext cx="9379682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Individual Support Plan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27"/>
          <p:cNvPicPr preferRelativeResize="0"/>
          <p:nvPr/>
        </p:nvPicPr>
        <p:blipFill rotWithShape="1">
          <a:blip r:embed="rId3">
            <a:alphaModFix/>
          </a:blip>
          <a:srcRect t="5186"/>
          <a:stretch/>
        </p:blipFill>
        <p:spPr>
          <a:xfrm>
            <a:off x="3685975" y="1575651"/>
            <a:ext cx="5333999" cy="5093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 txBox="1">
            <a:spLocks noGrp="1"/>
          </p:cNvSpPr>
          <p:nvPr>
            <p:ph type="title"/>
          </p:nvPr>
        </p:nvSpPr>
        <p:spPr>
          <a:xfrm>
            <a:off x="2041160" y="753228"/>
            <a:ext cx="9379682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Determining the Baseline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8500" y="1334025"/>
            <a:ext cx="7423250" cy="552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888" y="84462"/>
            <a:ext cx="2030144" cy="174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166083" y="-441123"/>
            <a:ext cx="3828083" cy="737837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>
            <a:spLocks noGrp="1"/>
          </p:cNvSpPr>
          <p:nvPr>
            <p:ph type="title"/>
          </p:nvPr>
        </p:nvSpPr>
        <p:spPr>
          <a:xfrm>
            <a:off x="2041160" y="585588"/>
            <a:ext cx="993748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 Growth Objectives</a:t>
            </a:r>
            <a:b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General Information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236" y="98227"/>
            <a:ext cx="1889924" cy="163387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9"/>
          <p:cNvSpPr txBox="1"/>
          <p:nvPr/>
        </p:nvSpPr>
        <p:spPr>
          <a:xfrm>
            <a:off x="731520" y="2026920"/>
            <a:ext cx="1109472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Two (2) Student Growth Objectives (SGO) using whole class data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9"/>
          <p:cNvSpPr txBox="1"/>
          <p:nvPr/>
        </p:nvSpPr>
        <p:spPr>
          <a:xfrm>
            <a:off x="1546860" y="2773680"/>
            <a:ext cx="441960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Principals must approve Student Growth Objectives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SGO Goals submitted by </a:t>
            </a: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November 13th,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OASYS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SGO Results submitted in OASYS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Probationary – March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2000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Tenured –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April 9</a:t>
            </a:r>
            <a:r>
              <a:rPr lang="en-US" sz="2000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9"/>
          <p:cNvSpPr txBox="1"/>
          <p:nvPr/>
        </p:nvSpPr>
        <p:spPr>
          <a:xfrm>
            <a:off x="6781800" y="2773680"/>
            <a:ext cx="435864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Exclusion Criteria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Students must have Pre/Post Test data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Students may be excluded if not in attendance 90% of the time of the SGO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teacher may exclude any student he/she is not responsible for the instruction of the SGO content</a:t>
            </a:r>
            <a:endParaRPr dirty="0"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Example:  Exceptional Ed. pull out, ELL pull out</a:t>
            </a:r>
            <a:endParaRPr sz="2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 txBox="1">
            <a:spLocks noGrp="1"/>
          </p:cNvSpPr>
          <p:nvPr>
            <p:ph type="title"/>
          </p:nvPr>
        </p:nvSpPr>
        <p:spPr>
          <a:xfrm>
            <a:off x="2041160" y="753228"/>
            <a:ext cx="1004416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 Growth Objective using Benchmark Assessments</a:t>
            </a:r>
            <a:endParaRPr/>
          </a:p>
        </p:txBody>
      </p:sp>
      <p:pic>
        <p:nvPicPr>
          <p:cNvPr id="238" name="Google Shape;23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236" y="200296"/>
            <a:ext cx="1889924" cy="163387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0"/>
          <p:cNvSpPr txBox="1"/>
          <p:nvPr/>
        </p:nvSpPr>
        <p:spPr>
          <a:xfrm>
            <a:off x="1143000" y="2972939"/>
            <a:ext cx="1048512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0"/>
          <p:cNvSpPr txBox="1">
            <a:spLocks noGrp="1"/>
          </p:cNvSpPr>
          <p:nvPr>
            <p:ph type="body" idx="1"/>
          </p:nvPr>
        </p:nvSpPr>
        <p:spPr>
          <a:xfrm>
            <a:off x="1554480" y="1896379"/>
            <a:ext cx="10332720" cy="1025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CIPD staff created and/or will approve pre and post assessments used for Student Growth Objectives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0"/>
          <p:cNvSpPr txBox="1"/>
          <p:nvPr/>
        </p:nvSpPr>
        <p:spPr>
          <a:xfrm>
            <a:off x="1919740" y="2983671"/>
            <a:ext cx="8931640" cy="298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Principals will provide teachers with these assessments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Assessments will align with content specific standards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Principals will work with teachers that do not have benchmark assessments provided by CIPD to create and/or approve assessments for their student growth objectives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>
            <a:spLocks noGrp="1"/>
          </p:cNvSpPr>
          <p:nvPr>
            <p:ph type="title"/>
          </p:nvPr>
        </p:nvSpPr>
        <p:spPr>
          <a:xfrm>
            <a:off x="2041160" y="753228"/>
            <a:ext cx="1004416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 Growth Objective Form</a:t>
            </a: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214672"/>
            <a:ext cx="5124450" cy="5629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9375" y="3584880"/>
            <a:ext cx="5599620" cy="2736338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1"/>
          <p:cNvSpPr txBox="1"/>
          <p:nvPr/>
        </p:nvSpPr>
        <p:spPr>
          <a:xfrm>
            <a:off x="5353050" y="1919166"/>
            <a:ext cx="28917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 Growth Objective</a:t>
            </a:r>
            <a:endParaRPr/>
          </a:p>
        </p:txBody>
      </p:sp>
      <p:sp>
        <p:nvSpPr>
          <p:cNvPr id="251" name="Google Shape;251;p31"/>
          <p:cNvSpPr txBox="1"/>
          <p:nvPr/>
        </p:nvSpPr>
        <p:spPr>
          <a:xfrm>
            <a:off x="6598919" y="3130548"/>
            <a:ext cx="49200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 Growth Objective Results and Rationale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Left Arrow 1"/>
          <p:cNvSpPr/>
          <p:nvPr/>
        </p:nvSpPr>
        <p:spPr>
          <a:xfrm rot="18285880">
            <a:off x="10176203" y="4546073"/>
            <a:ext cx="592381" cy="182311"/>
          </a:xfrm>
          <a:prstGeom prst="leftArrow">
            <a:avLst>
              <a:gd name="adj1" fmla="val 7202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2041160" y="753228"/>
            <a:ext cx="9379682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2041160" y="1834166"/>
            <a:ext cx="9379682" cy="4046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Evaluation Components</a:t>
            </a:r>
            <a:endParaRPr lang="en-US" dirty="0"/>
          </a:p>
          <a:p>
            <a:pPr indent="-457200">
              <a:buSzPts val="3200"/>
              <a:buFont typeface="Arial"/>
              <a:buChar char="•"/>
            </a:pPr>
            <a:r>
              <a:rPr lang="en-US" sz="3200" i="1" dirty="0"/>
              <a:t>Due Dates</a:t>
            </a:r>
            <a:endParaRPr lang="en-US" sz="3200" dirty="0"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Evaluation Process</a:t>
            </a:r>
            <a:endParaRPr sz="3200" b="0" i="1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OASYS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2"/>
          <p:cNvSpPr txBox="1">
            <a:spLocks noGrp="1"/>
          </p:cNvSpPr>
          <p:nvPr>
            <p:ph type="title"/>
          </p:nvPr>
        </p:nvSpPr>
        <p:spPr>
          <a:xfrm>
            <a:off x="2041150" y="753223"/>
            <a:ext cx="10044300" cy="10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Pre-Observation Conference and Formal Observation (P1, P2)</a:t>
            </a:r>
            <a:endParaRPr sz="3000"/>
          </a:p>
        </p:txBody>
      </p:sp>
      <p:pic>
        <p:nvPicPr>
          <p:cNvPr id="258" name="Google Shape;25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2989"/>
            <a:ext cx="1999661" cy="177409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2"/>
          <p:cNvSpPr txBox="1"/>
          <p:nvPr/>
        </p:nvSpPr>
        <p:spPr>
          <a:xfrm>
            <a:off x="1173480" y="2255520"/>
            <a:ext cx="402336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Principal and teacher determine the time and date of a formal observation.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Teacher completes and submits the Pre-Observation form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Teacher and principal meets to discuss the Pre-Observation form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2"/>
          <p:cNvSpPr txBox="1"/>
          <p:nvPr/>
        </p:nvSpPr>
        <p:spPr>
          <a:xfrm>
            <a:off x="6400800" y="2255520"/>
            <a:ext cx="4815840" cy="437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Principal conducts the formal observation using the Formal Observation form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Formal Observation is a minimum of 30 minutes or a full lesson that is a scheduled observation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After the Formal Observation, principal meets with teacher and provides feedback regarding the formal observation using the Formal Observation form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3"/>
          <p:cNvSpPr txBox="1">
            <a:spLocks noGrp="1"/>
          </p:cNvSpPr>
          <p:nvPr>
            <p:ph type="title"/>
          </p:nvPr>
        </p:nvSpPr>
        <p:spPr>
          <a:xfrm>
            <a:off x="2041160" y="753228"/>
            <a:ext cx="10044160" cy="63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Formal Pre-Observation Conference Form (P1, P2)</a:t>
            </a:r>
            <a:endParaRPr sz="32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2989"/>
            <a:ext cx="1999661" cy="1774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6897" y="1600200"/>
            <a:ext cx="5944115" cy="4986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4"/>
          <p:cNvSpPr txBox="1">
            <a:spLocks noGrp="1"/>
          </p:cNvSpPr>
          <p:nvPr>
            <p:ph type="title"/>
          </p:nvPr>
        </p:nvSpPr>
        <p:spPr>
          <a:xfrm>
            <a:off x="2041160" y="753228"/>
            <a:ext cx="9379682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Walkthrough Form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" y="228600"/>
            <a:ext cx="2121592" cy="1841152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4"/>
          <p:cNvSpPr/>
          <p:nvPr/>
        </p:nvSpPr>
        <p:spPr>
          <a:xfrm>
            <a:off x="725425" y="1995400"/>
            <a:ext cx="5499600" cy="30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730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Focus</a:t>
            </a:r>
            <a:endParaRPr sz="1800" dirty="0"/>
          </a:p>
          <a:p>
            <a:pPr marL="742950" marR="0" lvl="1" indent="-2730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 the objectives and lesson activities based on appropriate Missouri Grade Level standards?</a:t>
            </a:r>
            <a:endParaRPr sz="1800"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30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Rigor</a:t>
            </a:r>
            <a:endParaRPr sz="1800" dirty="0"/>
          </a:p>
          <a:p>
            <a:pPr marL="742950" marR="0" lvl="1" indent="-2730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Do the content demands of tasks, questions, texts, and materials align with the expectations defined by Missouri grade-level standards?</a:t>
            </a:r>
            <a:endParaRPr sz="1800" dirty="0">
              <a:solidFill>
                <a:srgbClr val="FFFFFF"/>
              </a:solidFill>
            </a:endParaRPr>
          </a:p>
          <a:p>
            <a:pPr marL="7429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</a:endParaRPr>
          </a:p>
          <a:p>
            <a:pPr marL="285750" marR="0" lvl="0" indent="-2730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Student Understanding</a:t>
            </a:r>
            <a:endParaRPr sz="1800" dirty="0">
              <a:solidFill>
                <a:srgbClr val="FFFFFF"/>
              </a:solidFill>
            </a:endParaRPr>
          </a:p>
          <a:p>
            <a:pPr marL="742950" marR="0" lvl="1" indent="-2730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Do all students demonstrate that they understand the standard/objective?</a:t>
            </a:r>
            <a:endParaRPr sz="1800" dirty="0">
              <a:solidFill>
                <a:srgbClr val="FFFFFF"/>
              </a:solidFill>
            </a:endParaRPr>
          </a:p>
          <a:p>
            <a:pPr marL="2857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277" name="Google Shape;277;p34"/>
          <p:cNvSpPr txBox="1"/>
          <p:nvPr/>
        </p:nvSpPr>
        <p:spPr>
          <a:xfrm>
            <a:off x="6400800" y="1850962"/>
            <a:ext cx="440740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Required Walkthroughs will be conducted and submitted electronically in OASYS throughout the year.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4"/>
          <p:cNvSpPr/>
          <p:nvPr/>
        </p:nvSpPr>
        <p:spPr>
          <a:xfrm>
            <a:off x="7284199" y="2866625"/>
            <a:ext cx="3959400" cy="3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730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Level of Practice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○"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Lagging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○"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Approaching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○"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Advancing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○"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Leading 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30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will be provided based upon what was observed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30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comment box 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should be used for professional dialogue regarding the lesson</a:t>
            </a:r>
            <a:endParaRPr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5"/>
          <p:cNvSpPr txBox="1">
            <a:spLocks noGrp="1"/>
          </p:cNvSpPr>
          <p:nvPr>
            <p:ph type="title"/>
          </p:nvPr>
        </p:nvSpPr>
        <p:spPr>
          <a:xfrm>
            <a:off x="2041160" y="753228"/>
            <a:ext cx="9379682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Walkthrough Form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" y="198120"/>
            <a:ext cx="2057400" cy="177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9950" y="1461950"/>
            <a:ext cx="6427524" cy="520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6"/>
          <p:cNvSpPr txBox="1">
            <a:spLocks noGrp="1"/>
          </p:cNvSpPr>
          <p:nvPr>
            <p:ph type="title"/>
          </p:nvPr>
        </p:nvSpPr>
        <p:spPr>
          <a:xfrm>
            <a:off x="2041160" y="753228"/>
            <a:ext cx="10044160" cy="63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Summative Evaluations</a:t>
            </a:r>
            <a:endParaRPr/>
          </a:p>
        </p:txBody>
      </p:sp>
      <p:sp>
        <p:nvSpPr>
          <p:cNvPr id="291" name="Google Shape;291;p36"/>
          <p:cNvSpPr txBox="1"/>
          <p:nvPr/>
        </p:nvSpPr>
        <p:spPr>
          <a:xfrm>
            <a:off x="2164080" y="1706880"/>
            <a:ext cx="8183880" cy="5401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en-US" sz="2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Section One: Standards </a:t>
            </a:r>
            <a:r>
              <a:rPr lang="en-U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27 points of the evaluation </a:t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en-US"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Meets Expectation – 3 points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en-US"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Growth Opportunity – 2 points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en-US"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Area of Concern – 1 point</a:t>
            </a: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en-US" sz="2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Section Two:  One Individual Support Plan </a:t>
            </a:r>
            <a:r>
              <a:rPr lang="en-U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receive follow-up score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en-US"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SY1</a:t>
            </a:r>
            <a:r>
              <a:rPr lang="en-U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-US"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= 33 points of the evaluation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en-US" sz="2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Section Three:  Two Student Growth Objectives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en-US"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 SGO = 7.5 points of the evaluation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en-US"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#2 SGO = 7.5 points of the evaluation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Final rubric based on a 75 point scale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en-US"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Emerging , Developing, Proficient, Proficient Plus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7"/>
          <p:cNvSpPr txBox="1">
            <a:spLocks noGrp="1"/>
          </p:cNvSpPr>
          <p:nvPr>
            <p:ph type="title"/>
          </p:nvPr>
        </p:nvSpPr>
        <p:spPr>
          <a:xfrm>
            <a:off x="1858280" y="753228"/>
            <a:ext cx="10044160" cy="63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Section 1:  Standards</a:t>
            </a:r>
            <a:b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7"/>
          <p:cNvSpPr txBox="1"/>
          <p:nvPr/>
        </p:nvSpPr>
        <p:spPr>
          <a:xfrm>
            <a:off x="2636520" y="2057400"/>
            <a:ext cx="7635240" cy="427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28700" marR="0" lvl="1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Meets Expectations = 3 pts.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0" lvl="1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Growth Opportunity = 2 pts.</a:t>
            </a:r>
            <a:endParaRPr/>
          </a:p>
          <a:p>
            <a:pPr marL="10287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0" lvl="1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Area of Concern = 1 pt.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Total of 27 points possible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"/>
          <p:cNvSpPr txBox="1">
            <a:spLocks noGrp="1"/>
          </p:cNvSpPr>
          <p:nvPr>
            <p:ph type="title"/>
          </p:nvPr>
        </p:nvSpPr>
        <p:spPr>
          <a:xfrm>
            <a:off x="2041160" y="753228"/>
            <a:ext cx="10044160" cy="63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Section 2:  Individual Support Plan Point Values</a:t>
            </a:r>
            <a:endParaRPr/>
          </a:p>
        </p:txBody>
      </p:sp>
      <p:sp>
        <p:nvSpPr>
          <p:cNvPr id="305" name="Google Shape;305;p38"/>
          <p:cNvSpPr/>
          <p:nvPr/>
        </p:nvSpPr>
        <p:spPr>
          <a:xfrm>
            <a:off x="664353" y="1944914"/>
            <a:ext cx="6362672" cy="844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Educator ISP – 33 points (2020-2021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6" name="Google Shape;306;p38"/>
          <p:cNvGraphicFramePr/>
          <p:nvPr>
            <p:extLst>
              <p:ext uri="{D42A27DB-BD31-4B8C-83A1-F6EECF244321}">
                <p14:modId xmlns:p14="http://schemas.microsoft.com/office/powerpoint/2010/main" val="2363926573"/>
              </p:ext>
            </p:extLst>
          </p:nvPr>
        </p:nvGraphicFramePr>
        <p:xfrm>
          <a:off x="664343" y="2864778"/>
          <a:ext cx="11077712" cy="1736250"/>
        </p:xfrm>
        <a:graphic>
          <a:graphicData uri="http://schemas.openxmlformats.org/drawingml/2006/table">
            <a:tbl>
              <a:tblPr firstRow="1" bandRow="1">
                <a:noFill/>
                <a:tableStyleId>{777174B2-41ED-4CFB-A91A-96C300985533}</a:tableStyleId>
              </a:tblPr>
              <a:tblGrid>
                <a:gridCol w="1384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4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4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4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47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6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4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 pts.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4.74 pts.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9.45 pts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14.16 pts.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18.87 pts.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23.58 pts.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28.29 pts.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33 pts.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>
            <a:spLocks noGrp="1"/>
          </p:cNvSpPr>
          <p:nvPr>
            <p:ph type="title"/>
          </p:nvPr>
        </p:nvSpPr>
        <p:spPr>
          <a:xfrm>
            <a:off x="2041160" y="753228"/>
            <a:ext cx="10044160" cy="63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Section 3: Points for each Student Growth Objective</a:t>
            </a: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3" name="Google Shape;313;p39"/>
          <p:cNvGraphicFramePr/>
          <p:nvPr>
            <p:extLst>
              <p:ext uri="{D42A27DB-BD31-4B8C-83A1-F6EECF244321}">
                <p14:modId xmlns:p14="http://schemas.microsoft.com/office/powerpoint/2010/main" val="1365492536"/>
              </p:ext>
            </p:extLst>
          </p:nvPr>
        </p:nvGraphicFramePr>
        <p:xfrm>
          <a:off x="1478279" y="2365586"/>
          <a:ext cx="9555450" cy="3136000"/>
        </p:xfrm>
        <a:graphic>
          <a:graphicData uri="http://schemas.openxmlformats.org/drawingml/2006/table">
            <a:tbl>
              <a:tblPr firstRow="1" bandRow="1">
                <a:noFill/>
                <a:tableStyleId>{777174B2-41ED-4CFB-A91A-96C300985533}</a:tableStyleId>
              </a:tblPr>
              <a:tblGrid>
                <a:gridCol w="318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SY 20 Growth</a:t>
                      </a:r>
                      <a:endParaRPr sz="24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SY</a:t>
                      </a:r>
                      <a:r>
                        <a:rPr lang="en-US" sz="2400" b="1" baseline="0" dirty="0"/>
                        <a:t> 20</a:t>
                      </a:r>
                      <a:r>
                        <a:rPr lang="en-US" sz="2400" b="1" dirty="0"/>
                        <a:t> Points</a:t>
                      </a:r>
                      <a:endParaRPr sz="2400"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Exceptional Growth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57% and above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7.5 points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Acceptable Growth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41% to 56%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5 points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Minimal Growth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26% to 40%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2.5 points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Insufficient Growth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Less than 25%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0 points</a:t>
                      </a: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0"/>
          <p:cNvSpPr txBox="1">
            <a:spLocks noGrp="1"/>
          </p:cNvSpPr>
          <p:nvPr>
            <p:ph type="title"/>
          </p:nvPr>
        </p:nvSpPr>
        <p:spPr>
          <a:xfrm>
            <a:off x="2085885" y="768153"/>
            <a:ext cx="100443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Summative R</a:t>
            </a:r>
            <a:r>
              <a:rPr lang="en-US" sz="3200" b="1"/>
              <a:t>ating Scale</a:t>
            </a:r>
            <a:endParaRPr/>
          </a:p>
        </p:txBody>
      </p:sp>
      <p:graphicFrame>
        <p:nvGraphicFramePr>
          <p:cNvPr id="320" name="Google Shape;320;p40"/>
          <p:cNvGraphicFramePr/>
          <p:nvPr>
            <p:extLst>
              <p:ext uri="{D42A27DB-BD31-4B8C-83A1-F6EECF244321}">
                <p14:modId xmlns:p14="http://schemas.microsoft.com/office/powerpoint/2010/main" val="172481598"/>
              </p:ext>
            </p:extLst>
          </p:nvPr>
        </p:nvGraphicFramePr>
        <p:xfrm>
          <a:off x="1759698" y="2063250"/>
          <a:ext cx="8951844" cy="3568292"/>
        </p:xfrm>
        <a:graphic>
          <a:graphicData uri="http://schemas.openxmlformats.org/drawingml/2006/table">
            <a:tbl>
              <a:tblPr>
                <a:noFill/>
                <a:tableStyleId>{0073FD49-578D-4D4F-B3BA-7A5575A2BA16}</a:tableStyleId>
              </a:tblPr>
              <a:tblGrid>
                <a:gridCol w="4475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5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207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Proficient Plus</a:t>
                      </a:r>
                      <a:endParaRPr sz="24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66-75</a:t>
                      </a:r>
                      <a:endParaRPr sz="24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07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Proficient</a:t>
                      </a:r>
                      <a:endParaRPr sz="24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53-65</a:t>
                      </a:r>
                      <a:endParaRPr sz="24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07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Developing</a:t>
                      </a:r>
                      <a:endParaRPr sz="24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31-52</a:t>
                      </a:r>
                      <a:endParaRPr sz="24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207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Emerging</a:t>
                      </a:r>
                      <a:endParaRPr sz="24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1-30</a:t>
                      </a:r>
                      <a:endParaRPr sz="24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1"/>
          <p:cNvSpPr txBox="1">
            <a:spLocks noGrp="1"/>
          </p:cNvSpPr>
          <p:nvPr>
            <p:ph type="title"/>
          </p:nvPr>
        </p:nvSpPr>
        <p:spPr>
          <a:xfrm>
            <a:off x="1767840" y="753228"/>
            <a:ext cx="10317480" cy="63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 of a P2 Overall Teacher Rating on the Summative</a:t>
            </a: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2262187"/>
            <a:ext cx="9220200" cy="2333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10953914" y="6050603"/>
            <a:ext cx="1238086" cy="448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Page </a:t>
            </a:r>
            <a:fld id="{00000000-1234-1234-1234-123412341234}" type="slidenum"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4"/>
          <p:cNvSpPr txBox="1">
            <a:spLocks noGrp="1"/>
          </p:cNvSpPr>
          <p:nvPr>
            <p:ph type="title"/>
          </p:nvPr>
        </p:nvSpPr>
        <p:spPr>
          <a:xfrm>
            <a:off x="2041160" y="753228"/>
            <a:ext cx="9379682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is Educator Evaluation Important?</a:t>
            </a: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1783080" y="1796602"/>
            <a:ext cx="8698394" cy="427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Missouri’s Educator Evaluation System was created, field-tested and piloted, and refined.  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Every Student Succeeds Act (ESSA) – Teaching and Learning/Evaluation and Equity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From compliance to effective teaching and continuous improvement.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primary purpose of the Teacher Evaluation Protocol is to promote growth in effective practice that ultimately increases student performance.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2"/>
          <p:cNvSpPr txBox="1">
            <a:spLocks noGrp="1"/>
          </p:cNvSpPr>
          <p:nvPr>
            <p:ph type="title"/>
          </p:nvPr>
        </p:nvSpPr>
        <p:spPr>
          <a:xfrm>
            <a:off x="2041160" y="753228"/>
            <a:ext cx="10044160" cy="63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 Learning Plan</a:t>
            </a:r>
            <a:endParaRPr/>
          </a:p>
        </p:txBody>
      </p:sp>
      <p:sp>
        <p:nvSpPr>
          <p:cNvPr id="331" name="Google Shape;331;p42"/>
          <p:cNvSpPr txBox="1"/>
          <p:nvPr/>
        </p:nvSpPr>
        <p:spPr>
          <a:xfrm>
            <a:off x="2209800" y="1981200"/>
            <a:ext cx="8595360" cy="40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Login:  District email address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endParaRPr sz="3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Password:  First name/Last name Initials + last four (4) of your SSN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endParaRPr sz="3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mlandess</a:t>
            </a:r>
            <a:r>
              <a:rPr lang="en-US" sz="3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@kcpublicschools.org</a:t>
            </a:r>
            <a:endParaRPr sz="32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ml4321</a:t>
            </a:r>
            <a:endParaRPr sz="32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3"/>
          <p:cNvSpPr txBox="1">
            <a:spLocks noGrp="1"/>
          </p:cNvSpPr>
          <p:nvPr>
            <p:ph type="title"/>
          </p:nvPr>
        </p:nvSpPr>
        <p:spPr>
          <a:xfrm>
            <a:off x="2041160" y="753228"/>
            <a:ext cx="10044160" cy="63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 Learning Plan</a:t>
            </a:r>
            <a:endParaRPr/>
          </a:p>
        </p:txBody>
      </p:sp>
      <p:pic>
        <p:nvPicPr>
          <p:cNvPr id="337" name="Google Shape;33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3180" y="1371600"/>
            <a:ext cx="7848600" cy="510373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3"/>
          <p:cNvSpPr/>
          <p:nvPr/>
        </p:nvSpPr>
        <p:spPr>
          <a:xfrm rot="3703534">
            <a:off x="3676451" y="2669541"/>
            <a:ext cx="381000" cy="685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4"/>
          <p:cNvSpPr txBox="1">
            <a:spLocks noGrp="1"/>
          </p:cNvSpPr>
          <p:nvPr>
            <p:ph type="title"/>
          </p:nvPr>
        </p:nvSpPr>
        <p:spPr>
          <a:xfrm>
            <a:off x="2041160" y="753228"/>
            <a:ext cx="10044160" cy="63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 Learning Plan</a:t>
            </a:r>
            <a:endParaRPr/>
          </a:p>
        </p:txBody>
      </p:sp>
      <p:pic>
        <p:nvPicPr>
          <p:cNvPr id="344" name="Google Shape;344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481" y="2604308"/>
            <a:ext cx="10410781" cy="2577292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4"/>
          <p:cNvSpPr/>
          <p:nvPr/>
        </p:nvSpPr>
        <p:spPr>
          <a:xfrm>
            <a:off x="4739640" y="3185160"/>
            <a:ext cx="304800" cy="5029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cap="flat" cmpd="sng">
            <a:solidFill>
              <a:srgbClr val="2995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5"/>
          <p:cNvSpPr txBox="1">
            <a:spLocks noGrp="1"/>
          </p:cNvSpPr>
          <p:nvPr>
            <p:ph type="title"/>
          </p:nvPr>
        </p:nvSpPr>
        <p:spPr>
          <a:xfrm>
            <a:off x="2041160" y="753228"/>
            <a:ext cx="10044160" cy="63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 Learning Plan</a:t>
            </a: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45"/>
          <p:cNvSpPr/>
          <p:nvPr/>
        </p:nvSpPr>
        <p:spPr>
          <a:xfrm rot="-3699572">
            <a:off x="5125206" y="1835360"/>
            <a:ext cx="381075" cy="86845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2700" cap="flat" cmpd="sng">
            <a:solidFill>
              <a:srgbClr val="2995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371" y="5146009"/>
            <a:ext cx="5256727" cy="1504950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376" y="1678909"/>
            <a:ext cx="6108023" cy="44837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933" y="2117633"/>
            <a:ext cx="4673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Click the + sign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Click the paper form on the right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6"/>
          <p:cNvSpPr txBox="1"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 or Help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46"/>
          <p:cNvSpPr txBox="1">
            <a:spLocks noGrp="1"/>
          </p:cNvSpPr>
          <p:nvPr>
            <p:ph type="sldNum" idx="12"/>
          </p:nvPr>
        </p:nvSpPr>
        <p:spPr>
          <a:xfrm>
            <a:off x="10797702" y="6031384"/>
            <a:ext cx="1391121" cy="82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Page </a:t>
            </a:r>
            <a:fld id="{00000000-1234-1234-1234-123412341234}" type="slidenum"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46"/>
          <p:cNvSpPr/>
          <p:nvPr/>
        </p:nvSpPr>
        <p:spPr>
          <a:xfrm>
            <a:off x="4015301" y="358616"/>
            <a:ext cx="817352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Monica Landess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Talent Acquisition and Evaluation Manager/Human Resources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2901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Troost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Ave.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816-418-7276 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mlandess@kcpublicschools.org</a:t>
            </a:r>
            <a:endParaRPr sz="2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46"/>
          <p:cNvSpPr/>
          <p:nvPr/>
        </p:nvSpPr>
        <p:spPr>
          <a:xfrm>
            <a:off x="967302" y="4163638"/>
            <a:ext cx="98304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Becky Nace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Director of Professional Learning/Office of Professional Learning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2901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Troost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Ave.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816-418-2684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bnace</a:t>
            </a:r>
            <a:r>
              <a:rPr lang="en-US" sz="2400" u="sng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@kcpublicschools.org</a:t>
            </a:r>
            <a:r>
              <a:rPr lang="en-US" sz="2400" u="sng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body" idx="1"/>
          </p:nvPr>
        </p:nvSpPr>
        <p:spPr>
          <a:xfrm>
            <a:off x="1663851" y="4500604"/>
            <a:ext cx="10528716" cy="622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Probationary 1</a:t>
            </a:r>
            <a:r>
              <a:rPr lang="en-US" sz="3600" b="1" i="0" u="none" strike="noStrike" cap="none" baseline="3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year and Probationary 2</a:t>
            </a:r>
            <a:r>
              <a:rPr lang="en-US" sz="3600" b="1" i="0" u="none" strike="noStrike" cap="none" baseline="3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year </a:t>
            </a: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(P1 &amp; P2)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6"/>
          <p:cNvSpPr txBox="1">
            <a:spLocks noGrp="1"/>
          </p:cNvSpPr>
          <p:nvPr>
            <p:ph type="sldNum" idx="12"/>
          </p:nvPr>
        </p:nvSpPr>
        <p:spPr>
          <a:xfrm>
            <a:off x="10852282" y="6031384"/>
            <a:ext cx="1340285" cy="82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Page </a:t>
            </a:r>
            <a:fld id="{00000000-1234-1234-1234-123412341234}" type="slidenum"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2089282" y="0"/>
            <a:ext cx="8763000" cy="4739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9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November 13th, 2020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Pre-Evaluation Review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sng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Individual Support Plan</a:t>
            </a:r>
            <a:r>
              <a:rPr lang="en-US" sz="1900" b="0" i="0" u="sng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 baselines established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sng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Student Growth Objectives</a:t>
            </a:r>
            <a:endParaRPr dirty="0">
              <a:solidFill>
                <a:schemeClr val="accent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December 18th, 2020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Two Walkthroughs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March 12th, 2021</a:t>
            </a:r>
          </a:p>
          <a:p>
            <a:r>
              <a:rPr lang="en-US" sz="19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19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Formal Observation/</a:t>
            </a:r>
            <a:r>
              <a:rPr lang="en-US" sz="1900" b="1" u="sng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Pre-Observation</a:t>
            </a:r>
            <a:endParaRPr lang="en-US" sz="19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Two Walkthroughs </a:t>
            </a:r>
            <a:endParaRPr lang="en-US"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sng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Individual Support Plan Result </a:t>
            </a:r>
            <a:r>
              <a:rPr lang="en-US" sz="19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due in OASYS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sng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Student Growth Objectives Results and Rationale</a:t>
            </a:r>
            <a:r>
              <a:rPr lang="en-US" sz="1900" b="1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due in OASYS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March 26th, 2021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Summative Evaluation completed in OASYS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None/>
            </a:pPr>
            <a:endParaRPr sz="17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>
            <a:spLocks noGrp="1"/>
          </p:cNvSpPr>
          <p:nvPr>
            <p:ph type="sldNum" idx="12"/>
          </p:nvPr>
        </p:nvSpPr>
        <p:spPr>
          <a:xfrm>
            <a:off x="10852282" y="6031384"/>
            <a:ext cx="1340285" cy="82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Page </a:t>
            </a:r>
            <a:fld id="{00000000-1234-1234-1234-123412341234}" type="slidenum"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 txBox="1">
            <a:spLocks noGrp="1"/>
          </p:cNvSpPr>
          <p:nvPr>
            <p:ph type="body" idx="1"/>
          </p:nvPr>
        </p:nvSpPr>
        <p:spPr>
          <a:xfrm>
            <a:off x="1786821" y="4522472"/>
            <a:ext cx="10405746" cy="62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Probationary 3</a:t>
            </a:r>
            <a:r>
              <a:rPr lang="en-US" sz="2800" b="1" i="0" u="none" strike="noStrike" cap="none" baseline="3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year, Probationary 4</a:t>
            </a:r>
            <a:r>
              <a:rPr lang="en-US" sz="2800" b="1" i="0" u="none" strike="noStrike" cap="none" baseline="3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year, Probationary 5</a:t>
            </a:r>
            <a:r>
              <a:rPr lang="en-US" sz="2800" b="1" i="0" u="none" strike="noStrike" cap="none" baseline="3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year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(P3, P4 &amp; P5)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2089282" y="243840"/>
            <a:ext cx="8763000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9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November 13th, 2020</a:t>
            </a:r>
            <a:endParaRPr lang="en-US" sz="2000"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Pre-Evaluation Review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sng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Individual Support Plan</a:t>
            </a:r>
            <a:r>
              <a:rPr lang="en-US" sz="1900" b="0" i="0" u="sng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 baselines established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sng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Student Growth Objectives</a:t>
            </a:r>
            <a:endParaRPr dirty="0">
              <a:solidFill>
                <a:schemeClr val="accent3"/>
              </a:solidFill>
            </a:endParaRPr>
          </a:p>
          <a:p>
            <a:pPr lvl="0"/>
            <a:r>
              <a:rPr lang="en-US" sz="19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December 18th, 2020</a:t>
            </a:r>
            <a:endParaRPr lang="en-US" sz="2000"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Two Walkthroughs </a:t>
            </a:r>
            <a:endParaRPr dirty="0"/>
          </a:p>
          <a:p>
            <a:pPr lvl="0"/>
            <a:r>
              <a:rPr lang="en-US" sz="19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March 12th, 2021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Two Walkthroughs</a:t>
            </a:r>
            <a:endParaRPr sz="19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sng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Individual Support Plan Result </a:t>
            </a:r>
            <a:r>
              <a:rPr lang="en-US" sz="19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due in OASYS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sng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Student Growth Objectives Results and Rationale</a:t>
            </a:r>
            <a:r>
              <a:rPr lang="en-US" sz="1900" b="1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due in OASYS</a:t>
            </a:r>
            <a:endParaRPr dirty="0"/>
          </a:p>
          <a:p>
            <a:pPr lvl="0"/>
            <a:r>
              <a:rPr lang="en-US" sz="19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March 26th, 2021</a:t>
            </a:r>
            <a:endParaRPr lang="en-US" sz="2000"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Summative Evaluation completed in OASYS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None/>
            </a:pPr>
            <a:endParaRPr sz="17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sldNum" idx="12"/>
          </p:nvPr>
        </p:nvSpPr>
        <p:spPr>
          <a:xfrm>
            <a:off x="10852282" y="6031384"/>
            <a:ext cx="1340285" cy="82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Page </a:t>
            </a:r>
            <a:fld id="{00000000-1234-1234-1234-123412341234}" type="slidenum"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8"/>
          <p:cNvSpPr txBox="1">
            <a:spLocks noGrp="1"/>
          </p:cNvSpPr>
          <p:nvPr>
            <p:ph type="body" idx="1"/>
          </p:nvPr>
        </p:nvSpPr>
        <p:spPr>
          <a:xfrm>
            <a:off x="1908175" y="4624388"/>
            <a:ext cx="9613900" cy="62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Tenured 1</a:t>
            </a:r>
            <a:r>
              <a:rPr lang="en-US" sz="36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year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(T1)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2089282" y="243840"/>
            <a:ext cx="8763000" cy="386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9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November 13th, 2020</a:t>
            </a:r>
            <a:endParaRPr lang="en-US" sz="2000"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Pre-Evaluation Review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sng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Individual Support Plan</a:t>
            </a:r>
            <a:r>
              <a:rPr lang="en-US" sz="1900" b="0" i="0" u="sng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 baselines established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sng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Student Growth Objectives</a:t>
            </a:r>
            <a:endParaRPr dirty="0">
              <a:solidFill>
                <a:schemeClr val="accent3"/>
              </a:solidFill>
            </a:endParaRPr>
          </a:p>
          <a:p>
            <a:pPr lvl="0"/>
            <a:r>
              <a:rPr lang="en-US" sz="19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December 18th, 2020</a:t>
            </a:r>
            <a:endParaRPr lang="en-US" sz="2000"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Two Walkthroughs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April 9th, 2021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One Walkthrough</a:t>
            </a:r>
            <a:endParaRPr sz="19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sng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Individual Support Plan Result </a:t>
            </a:r>
            <a:r>
              <a:rPr lang="en-US" sz="19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due in OASYS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sng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Student Growth Objectives Results and Rationale</a:t>
            </a:r>
            <a:r>
              <a:rPr lang="en-US" sz="1900" b="1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due in OASYS</a:t>
            </a:r>
            <a:endParaRPr dirty="0"/>
          </a:p>
          <a:p>
            <a:pPr lvl="0"/>
            <a:r>
              <a:rPr lang="en-US" sz="19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April 30th, 2021</a:t>
            </a:r>
            <a:endParaRPr lang="en-US" sz="2000"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Summative Evaluation completed in OASYS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None/>
            </a:pPr>
            <a:endParaRPr sz="17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sldNum" idx="12"/>
          </p:nvPr>
        </p:nvSpPr>
        <p:spPr>
          <a:xfrm>
            <a:off x="10852282" y="6031384"/>
            <a:ext cx="1340285" cy="82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Page </a:t>
            </a:r>
            <a:fld id="{00000000-1234-1234-1234-123412341234}" type="slidenum"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9"/>
          <p:cNvSpPr txBox="1">
            <a:spLocks noGrp="1"/>
          </p:cNvSpPr>
          <p:nvPr>
            <p:ph type="body" idx="1"/>
          </p:nvPr>
        </p:nvSpPr>
        <p:spPr>
          <a:xfrm>
            <a:off x="1908175" y="4624388"/>
            <a:ext cx="9613900" cy="62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Tenured 2</a:t>
            </a:r>
            <a:r>
              <a:rPr lang="en-US" sz="36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year and Tenured 3</a:t>
            </a:r>
            <a:r>
              <a:rPr lang="en-US" sz="36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year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(T2 &amp; T3)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2089282" y="723100"/>
            <a:ext cx="8763000" cy="298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9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November 13th, 2020</a:t>
            </a:r>
            <a:endParaRPr lang="en-US" sz="2000"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sng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Individual Support Plan</a:t>
            </a:r>
            <a:r>
              <a:rPr lang="en-US" sz="1900" b="0" i="0" u="sng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900" b="0" i="0" u="none" strike="noStrike" cap="none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sng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Student Growth Objectives</a:t>
            </a:r>
            <a:endParaRPr dirty="0">
              <a:solidFill>
                <a:schemeClr val="accent3"/>
              </a:solidFill>
            </a:endParaRPr>
          </a:p>
          <a:p>
            <a:pPr lvl="0"/>
            <a:r>
              <a:rPr lang="en-US" sz="19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December 18th, 2020</a:t>
            </a:r>
            <a:endParaRPr lang="en-US" sz="2000"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One Walkthrough </a:t>
            </a:r>
            <a:endParaRPr sz="19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19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April 9th, 2021</a:t>
            </a:r>
            <a:endParaRPr lang="en-US" sz="2000"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One Walkthrough</a:t>
            </a:r>
            <a:endParaRPr sz="19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sng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Individual Support Plan Result </a:t>
            </a:r>
            <a:r>
              <a:rPr lang="en-US" sz="19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due in OASYS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sng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Student Growth Objectives Results &amp; Rationale </a:t>
            </a:r>
            <a:r>
              <a:rPr lang="en-US" sz="19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due in OASYS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None/>
            </a:pPr>
            <a:endParaRPr sz="17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10797702" y="6031384"/>
            <a:ext cx="1391121" cy="82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Page </a:t>
            </a:r>
            <a:fld id="{00000000-1234-1234-1234-123412341234}" type="slidenum"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12" y="304802"/>
            <a:ext cx="2719052" cy="68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4076" y="5769751"/>
            <a:ext cx="8504656" cy="96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0050" y="143250"/>
            <a:ext cx="7478675" cy="562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609600" y="269288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0"/>
            <a:ext cx="1147572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37720" cy="701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Custom 2">
      <a:dk1>
        <a:srgbClr val="000000"/>
      </a:dk1>
      <a:lt1>
        <a:srgbClr val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rlin">
  <a:themeElements>
    <a:clrScheme name="Custom 2">
      <a:dk1>
        <a:srgbClr val="000000"/>
      </a:dk1>
      <a:lt1>
        <a:srgbClr val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6723</TotalTime>
  <Words>1965</Words>
  <Application>Microsoft Office PowerPoint</Application>
  <PresentationFormat>Widescreen</PresentationFormat>
  <Paragraphs>302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Calibri</vt:lpstr>
      <vt:lpstr>Source Sans Pro</vt:lpstr>
      <vt:lpstr>Arial</vt:lpstr>
      <vt:lpstr>Verdana</vt:lpstr>
      <vt:lpstr>Berlin</vt:lpstr>
      <vt:lpstr>Berlin</vt:lpstr>
      <vt:lpstr>Kansas City Public Schools</vt:lpstr>
      <vt:lpstr>Agenda</vt:lpstr>
      <vt:lpstr>Why is Educator Evaluation Important?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Pre-Evaluation Review</vt:lpstr>
      <vt:lpstr>Pre-Evaluation Review Form on OASYS</vt:lpstr>
      <vt:lpstr>PowerPoint Presentation</vt:lpstr>
      <vt:lpstr>  Establishing Baseline and Follow up Score</vt:lpstr>
      <vt:lpstr>  Individual Support Plan</vt:lpstr>
      <vt:lpstr>  Determining the Baseline</vt:lpstr>
      <vt:lpstr>Student Growth Objectives General Information</vt:lpstr>
      <vt:lpstr>Student Growth Objective using Benchmark Assessments</vt:lpstr>
      <vt:lpstr>Student Growth Objective Form</vt:lpstr>
      <vt:lpstr>Pre-Observation Conference and Formal Observation (P1, P2)</vt:lpstr>
      <vt:lpstr>Formal Pre-Observation Conference Form (P1, P2)</vt:lpstr>
      <vt:lpstr>   Walkthrough Form</vt:lpstr>
      <vt:lpstr> Walkthrough Form</vt:lpstr>
      <vt:lpstr>Summative Evaluations</vt:lpstr>
      <vt:lpstr>Section 1:  Standards </vt:lpstr>
      <vt:lpstr>Section 2:  Individual Support Plan Point Values</vt:lpstr>
      <vt:lpstr>Section 3: Points for each Student Growth Objective</vt:lpstr>
      <vt:lpstr>Summative Rating Scale</vt:lpstr>
      <vt:lpstr>Example of a P2 Overall Teacher Rating on the Summative</vt:lpstr>
      <vt:lpstr>My Learning Plan</vt:lpstr>
      <vt:lpstr>My Learning Plan</vt:lpstr>
      <vt:lpstr>My Learning Plan</vt:lpstr>
      <vt:lpstr>My Learning Plan</vt:lpstr>
      <vt:lpstr>Questions or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Kansas City Public Schools</dc:title>
  <dc:creator>Monica Landess</dc:creator>
  <cp:lastModifiedBy>Elizabeth McCorry</cp:lastModifiedBy>
  <cp:revision>25</cp:revision>
  <cp:lastPrinted>2019-08-01T14:26:41Z</cp:lastPrinted>
  <dcterms:modified xsi:type="dcterms:W3CDTF">2020-11-16T22:34:42Z</dcterms:modified>
</cp:coreProperties>
</file>